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2"/>
  </p:notesMasterIdLst>
  <p:handoutMasterIdLst>
    <p:handoutMasterId r:id="rId13"/>
  </p:handoutMasterIdLst>
  <p:sldIdLst>
    <p:sldId id="21381" r:id="rId3"/>
    <p:sldId id="21382" r:id="rId4"/>
    <p:sldId id="21383" r:id="rId5"/>
    <p:sldId id="21384" r:id="rId6"/>
    <p:sldId id="21385" r:id="rId7"/>
    <p:sldId id="21386" r:id="rId8"/>
    <p:sldId id="21387" r:id="rId9"/>
    <p:sldId id="21388" r:id="rId10"/>
    <p:sldId id="21389" r:id="rId11"/>
  </p:sldIdLst>
  <p:sldSz cx="12192000" cy="685800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3839">
          <p15:clr>
            <a:srgbClr val="A4A3A4"/>
          </p15:clr>
        </p15:guide>
        <p15:guide id="3" pos="560">
          <p15:clr>
            <a:srgbClr val="A4A3A4"/>
          </p15:clr>
        </p15:guide>
        <p15:guide id="4" orient="horz" pos="3996">
          <p15:clr>
            <a:srgbClr val="A4A3A4"/>
          </p15:clr>
        </p15:guide>
        <p15:guide id="5" pos="7062">
          <p15:clr>
            <a:srgbClr val="A4A3A4"/>
          </p15:clr>
        </p15:guide>
        <p15:guide id="6" pos="6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0000FF"/>
    <a:srgbClr val="002F71"/>
    <a:srgbClr val="3F2F1A"/>
    <a:srgbClr val="C58132"/>
    <a:srgbClr val="BCE2D7"/>
    <a:srgbClr val="262626"/>
    <a:srgbClr val="E26B17"/>
    <a:srgbClr val="416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8"/>
        <p:guide pos="3839"/>
        <p:guide pos="560"/>
        <p:guide orient="horz" pos="3996"/>
        <p:guide pos="7062"/>
        <p:guide pos="6556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1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8.xml"/><Relationship Id="rId3" Type="http://schemas.openxmlformats.org/officeDocument/2006/relationships/tags" Target="../tags/tag4.xml"/><Relationship Id="rId21" Type="http://schemas.openxmlformats.org/officeDocument/2006/relationships/image" Target="../media/image14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6.png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21.xml"/><Relationship Id="rId21" Type="http://schemas.openxmlformats.org/officeDocument/2006/relationships/image" Target="../media/image19.pn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Layout" Target="../slideLayouts/slideLayout28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image" Target="../media/image18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19" Type="http://schemas.openxmlformats.org/officeDocument/2006/relationships/image" Target="../media/image17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5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数据合并与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转换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Pandas数据堆叠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数据表横向堆叠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数据表横向堆叠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1571" y="2151849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连接函数concat的主要参数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6A8410-8AA1-4F65-B8A3-432C36788FC5}"/>
              </a:ext>
            </a:extLst>
          </p:cNvPr>
          <p:cNvGrpSpPr/>
          <p:nvPr/>
        </p:nvGrpSpPr>
        <p:grpSpPr>
          <a:xfrm>
            <a:off x="857456" y="1412776"/>
            <a:ext cx="10349480" cy="613772"/>
            <a:chOff x="858270" y="1124744"/>
            <a:chExt cx="10349480" cy="61377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4A9631C-79DB-4F3D-9603-C08076BA2370}"/>
                </a:ext>
              </a:extLst>
            </p:cNvPr>
            <p:cNvGrpSpPr/>
            <p:nvPr/>
          </p:nvGrpSpPr>
          <p:grpSpPr>
            <a:xfrm>
              <a:off x="858270" y="1196752"/>
              <a:ext cx="10349480" cy="541764"/>
              <a:chOff x="858270" y="1196752"/>
              <a:chExt cx="10349480" cy="541764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87A02F-21A9-4EDB-B59E-EDA2BEAB87A2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4A94E6-7CE8-4322-9DEF-EE1F0C57AA93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iconfont-11841-5650496">
                <a:extLst>
                  <a:ext uri="{FF2B5EF4-FFF2-40B4-BE49-F238E27FC236}">
                    <a16:creationId xmlns:a16="http://schemas.microsoft.com/office/drawing/2014/main" id="{D0EC4198-8911-480B-8F96-25BA7E6215E3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CDFAE69-AD11-48DE-AD16-110CC5F9BFD6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792271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F056B6-333B-47EF-92F7-0A17208DE594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pandas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的连接函数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concat()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函数用于拼接两个数据表。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F585A84-2D60-F499-57B9-A08B3B1A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79" y="2704933"/>
            <a:ext cx="9913873" cy="3271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allAtOnce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数据表横向堆叠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146810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横向堆叠：将两个表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按索引在X轴向（axis=1）拼接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在一起。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内连接（join=inner） ：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取索引交集代表的行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，返回重叠部分内容。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外连接（join=outer） ：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取索引并集代表的行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，不足的地方用空值填补。</a:t>
            </a:r>
          </a:p>
        </p:txBody>
      </p:sp>
      <p:grpSp>
        <p:nvGrpSpPr>
          <p:cNvPr id="9" name="PA-组合 8">
            <a:extLst>
              <a:ext uri="{FF2B5EF4-FFF2-40B4-BE49-F238E27FC236}">
                <a16:creationId xmlns:a16="http://schemas.microsoft.com/office/drawing/2014/main" id="{80E0D424-F9DA-4EE4-97BE-D45D168B6F6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81228" y="2846957"/>
            <a:ext cx="10229545" cy="3297268"/>
            <a:chOff x="981228" y="2846957"/>
            <a:chExt cx="10229545" cy="3297268"/>
          </a:xfrm>
        </p:grpSpPr>
        <p:grpSp>
          <p:nvGrpSpPr>
            <p:cNvPr id="5" name="PA-组合 4"/>
            <p:cNvGrpSpPr/>
            <p:nvPr>
              <p:custDataLst>
                <p:tags r:id="rId2"/>
              </p:custDataLst>
            </p:nvPr>
          </p:nvGrpSpPr>
          <p:grpSpPr>
            <a:xfrm>
              <a:off x="981228" y="2846957"/>
              <a:ext cx="10229545" cy="3297268"/>
              <a:chOff x="1043294" y="3133977"/>
              <a:chExt cx="10229545" cy="3297268"/>
            </a:xfrm>
          </p:grpSpPr>
          <p:sp>
            <p:nvSpPr>
              <p:cNvPr id="20" name="PA-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46494" y="4060840"/>
                <a:ext cx="165709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data1</a:t>
                </a:r>
              </a:p>
            </p:txBody>
          </p:sp>
          <p:sp>
            <p:nvSpPr>
              <p:cNvPr id="21" name="PA-文本框 2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89541" y="4060840"/>
                <a:ext cx="165709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data2</a:t>
                </a:r>
              </a:p>
            </p:txBody>
          </p:sp>
          <p:sp>
            <p:nvSpPr>
              <p:cNvPr id="22" name="PA-文本框 2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8223697" y="3969690"/>
                <a:ext cx="165709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data3</a:t>
                </a:r>
              </a:p>
            </p:txBody>
          </p:sp>
          <p:sp>
            <p:nvSpPr>
              <p:cNvPr id="23" name="PA-文本框 2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443318" y="6094060"/>
                <a:ext cx="165709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data4</a:t>
                </a:r>
              </a:p>
            </p:txBody>
          </p:sp>
          <p:sp>
            <p:nvSpPr>
              <p:cNvPr id="6" name="PA-加号 5"/>
              <p:cNvSpPr/>
              <p:nvPr>
                <p:custDataLst>
                  <p:tags r:id="rId9"/>
                </p:custDataLst>
              </p:nvPr>
            </p:nvSpPr>
            <p:spPr>
              <a:xfrm>
                <a:off x="3604579" y="3542921"/>
                <a:ext cx="215900" cy="144016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002F71">
                  <a:shade val="50000"/>
                </a:srgbClr>
              </a:lnRef>
              <a:fillRef idx="1">
                <a:srgbClr val="002F71"/>
              </a:fillRef>
              <a:effectRef idx="0">
                <a:srgbClr val="002F71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PA-等号 15"/>
              <p:cNvSpPr/>
              <p:nvPr>
                <p:custDataLst>
                  <p:tags r:id="rId10"/>
                </p:custDataLst>
              </p:nvPr>
            </p:nvSpPr>
            <p:spPr>
              <a:xfrm>
                <a:off x="6190299" y="3536280"/>
                <a:ext cx="492760" cy="157298"/>
              </a:xfrm>
              <a:prstGeom prst="mathEqual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002F71">
                  <a:shade val="50000"/>
                </a:srgbClr>
              </a:lnRef>
              <a:fillRef idx="1">
                <a:srgbClr val="002F71"/>
              </a:fillRef>
              <a:effectRef idx="0">
                <a:srgbClr val="002F71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PA-文本框 2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117297" y="3247683"/>
                <a:ext cx="638764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交集</a:t>
                </a: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642559" y="4234844"/>
                <a:ext cx="790842" cy="390964"/>
                <a:chOff x="3642559" y="4399691"/>
                <a:chExt cx="790842" cy="390964"/>
              </a:xfrm>
            </p:grpSpPr>
            <p:sp>
              <p:nvSpPr>
                <p:cNvPr id="18" name="PA-等号 17"/>
                <p:cNvSpPr/>
                <p:nvPr>
                  <p:custDataLst>
                    <p:tags r:id="rId16"/>
                  </p:custDataLst>
                </p:nvPr>
              </p:nvSpPr>
              <p:spPr>
                <a:xfrm rot="5400000">
                  <a:off x="3548305" y="4493944"/>
                  <a:ext cx="353354" cy="164847"/>
                </a:xfrm>
                <a:prstGeom prst="mathEqual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002F71">
                    <a:shade val="50000"/>
                  </a:srgbClr>
                </a:lnRef>
                <a:fillRef idx="1">
                  <a:srgbClr val="002F71"/>
                </a:fillRef>
                <a:effectRef idx="0">
                  <a:srgbClr val="002F71"/>
                </a:effectRef>
                <a:fontRef idx="minor">
                  <a:sysClr val="window" lastClr="FFFFFF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PA-文本框 3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785911" y="4421186"/>
                  <a:ext cx="647490" cy="3694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rgbClr val="00B0F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并集</a:t>
                  </a:r>
                </a:p>
              </p:txBody>
            </p:sp>
          </p:grpSp>
          <p:pic>
            <p:nvPicPr>
              <p:cNvPr id="24" name="PA-图片 2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1043294" y="3133977"/>
                <a:ext cx="2438095" cy="9619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PA-图片 2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3943669" y="3143501"/>
                <a:ext cx="2123440" cy="9428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PA-图片 31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6806249" y="3324453"/>
                <a:ext cx="4466590" cy="58095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PA-图片 34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043294" y="4759835"/>
                <a:ext cx="4457143" cy="1304762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CDD8079-EFC5-41E8-BFA2-F83D27CDF2AF}"/>
                </a:ext>
              </a:extLst>
            </p:cNvPr>
            <p:cNvGrpSpPr/>
            <p:nvPr/>
          </p:nvGrpSpPr>
          <p:grpSpPr>
            <a:xfrm>
              <a:off x="6798704" y="4653136"/>
              <a:ext cx="4394845" cy="1224136"/>
              <a:chOff x="6798704" y="4653136"/>
              <a:chExt cx="4394845" cy="1224136"/>
            </a:xfrm>
          </p:grpSpPr>
          <p:sp>
            <p:nvSpPr>
              <p:cNvPr id="4" name="PA-矩形 3">
                <a:extLst>
                  <a:ext uri="{FF2B5EF4-FFF2-40B4-BE49-F238E27FC236}">
                    <a16:creationId xmlns:a16="http://schemas.microsoft.com/office/drawing/2014/main" id="{E8C63322-A103-4759-B9C6-728AF46D828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798704" y="4653136"/>
                <a:ext cx="4394845" cy="122413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PA-文本框 2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248128" y="5013176"/>
                <a:ext cx="347177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图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数据表横向堆叠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数据表纵向堆叠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数据表纵向堆叠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003300"/>
            <a:ext cx="100755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纵向堆叠，将两个表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按列名在Y轴向（axis=0）拼接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在一起。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内连接（join=inner）：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取列名交集代表的列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，返回重叠部分内容。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外连接（join=outer）：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取列名并集代表的列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，不足的地方用空值填补。</a:t>
            </a:r>
          </a:p>
        </p:txBody>
      </p: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6A8F79BB-5A5E-43B4-9852-F3DE7B45B59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593713" y="2517900"/>
            <a:ext cx="8462727" cy="4007168"/>
            <a:chOff x="1901826" y="2537778"/>
            <a:chExt cx="8462727" cy="4007168"/>
          </a:xfrm>
        </p:grpSpPr>
        <p:grpSp>
          <p:nvGrpSpPr>
            <p:cNvPr id="4" name="组合 3"/>
            <p:cNvGrpSpPr/>
            <p:nvPr/>
          </p:nvGrpSpPr>
          <p:grpSpPr>
            <a:xfrm>
              <a:off x="1901826" y="2537778"/>
              <a:ext cx="8388350" cy="4007168"/>
              <a:chOff x="1983" y="4223"/>
              <a:chExt cx="13210" cy="6311"/>
            </a:xfrm>
          </p:grpSpPr>
          <p:pic>
            <p:nvPicPr>
              <p:cNvPr id="8" name="PA-图片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1983" y="4815"/>
                <a:ext cx="3855" cy="1485"/>
              </a:xfrm>
              <a:prstGeom prst="rect">
                <a:avLst/>
              </a:prstGeom>
            </p:spPr>
          </p:pic>
          <p:pic>
            <p:nvPicPr>
              <p:cNvPr id="9" name="PA-图片 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6930" y="4808"/>
                <a:ext cx="3360" cy="1500"/>
              </a:xfrm>
              <a:prstGeom prst="rect">
                <a:avLst/>
              </a:prstGeom>
            </p:spPr>
          </p:pic>
          <p:pic>
            <p:nvPicPr>
              <p:cNvPr id="10" name="PA-图片 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11818" y="4223"/>
                <a:ext cx="3375" cy="2670"/>
              </a:xfrm>
              <a:prstGeom prst="rect">
                <a:avLst/>
              </a:prstGeom>
            </p:spPr>
          </p:pic>
          <p:pic>
            <p:nvPicPr>
              <p:cNvPr id="11" name="PA-图片 1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/>
              <a:stretch>
                <a:fillRect/>
              </a:stretch>
            </p:blipFill>
            <p:spPr>
              <a:xfrm>
                <a:off x="4449" y="7347"/>
                <a:ext cx="3870" cy="2655"/>
              </a:xfrm>
              <a:prstGeom prst="rect">
                <a:avLst/>
              </a:prstGeom>
            </p:spPr>
          </p:pic>
          <p:sp>
            <p:nvSpPr>
              <p:cNvPr id="12" name="PA-加号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6214" y="5444"/>
                <a:ext cx="340" cy="227"/>
              </a:xfrm>
              <a:prstGeom prst="mathPlus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style>
              <a:lnRef idx="2">
                <a:srgbClr val="002F71">
                  <a:shade val="50000"/>
                </a:srgbClr>
              </a:lnRef>
              <a:fillRef idx="1">
                <a:srgbClr val="002F71"/>
              </a:fillRef>
              <a:effectRef idx="0">
                <a:srgbClr val="002F71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PA-等号 25"/>
              <p:cNvSpPr/>
              <p:nvPr>
                <p:custDataLst>
                  <p:tags r:id="rId9"/>
                </p:custDataLst>
              </p:nvPr>
            </p:nvSpPr>
            <p:spPr>
              <a:xfrm>
                <a:off x="10666" y="5434"/>
                <a:ext cx="776" cy="248"/>
              </a:xfrm>
              <a:prstGeom prst="mathEqual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style>
              <a:lnRef idx="2">
                <a:srgbClr val="002F71">
                  <a:shade val="50000"/>
                </a:srgbClr>
              </a:lnRef>
              <a:fillRef idx="1">
                <a:srgbClr val="002F71"/>
              </a:fillRef>
              <a:effectRef idx="0">
                <a:srgbClr val="002F71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PA-文本框 2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551" y="4913"/>
                <a:ext cx="10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交集</a:t>
                </a:r>
              </a:p>
            </p:txBody>
          </p:sp>
          <p:sp>
            <p:nvSpPr>
              <p:cNvPr id="13" name="PA-文本框 1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606" y="6317"/>
                <a:ext cx="261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data1</a:t>
                </a:r>
              </a:p>
            </p:txBody>
          </p:sp>
          <p:sp>
            <p:nvSpPr>
              <p:cNvPr id="31" name="PA-文本框 3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305" y="6317"/>
                <a:ext cx="261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data2</a:t>
                </a:r>
              </a:p>
            </p:txBody>
          </p:sp>
          <p:sp>
            <p:nvSpPr>
              <p:cNvPr id="14" name="PA-文本框 1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201" y="6836"/>
                <a:ext cx="261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data3</a:t>
                </a:r>
              </a:p>
            </p:txBody>
          </p:sp>
          <p:sp>
            <p:nvSpPr>
              <p:cNvPr id="34" name="PA-文本框 3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079" y="10002"/>
                <a:ext cx="261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data4</a:t>
                </a:r>
              </a:p>
            </p:txBody>
          </p:sp>
          <p:sp>
            <p:nvSpPr>
              <p:cNvPr id="15" name="PA-等号 34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6106" y="6797"/>
                <a:ext cx="556" cy="260"/>
              </a:xfrm>
              <a:prstGeom prst="mathEqual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style>
              <a:lnRef idx="2">
                <a:srgbClr val="002F71">
                  <a:shade val="50000"/>
                </a:srgbClr>
              </a:lnRef>
              <a:fillRef idx="1">
                <a:srgbClr val="002F71"/>
              </a:fillRef>
              <a:effectRef idx="0">
                <a:srgbClr val="002F71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PA-文本框 3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520" y="6662"/>
                <a:ext cx="102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并集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370B633-5C6C-481D-BE7B-1B43FA2115E6}"/>
                </a:ext>
              </a:extLst>
            </p:cNvPr>
            <p:cNvGrpSpPr/>
            <p:nvPr/>
          </p:nvGrpSpPr>
          <p:grpSpPr>
            <a:xfrm>
              <a:off x="6672064" y="5086451"/>
              <a:ext cx="3692489" cy="1224136"/>
              <a:chOff x="6798704" y="4653136"/>
              <a:chExt cx="3692489" cy="1224136"/>
            </a:xfrm>
          </p:grpSpPr>
          <p:sp>
            <p:nvSpPr>
              <p:cNvPr id="20" name="PA-矩形 19">
                <a:extLst>
                  <a:ext uri="{FF2B5EF4-FFF2-40B4-BE49-F238E27FC236}">
                    <a16:creationId xmlns:a16="http://schemas.microsoft.com/office/drawing/2014/main" id="{92AA955B-1CA5-4627-98CD-891C6F256481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6798704" y="4653136"/>
                <a:ext cx="3692489" cy="1224136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PA-文本框 20">
                <a:extLst>
                  <a:ext uri="{FF2B5EF4-FFF2-40B4-BE49-F238E27FC236}">
                    <a16:creationId xmlns:a16="http://schemas.microsoft.com/office/drawing/2014/main" id="{D4E04399-9A3A-4BB6-B649-4241A5AC947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62801" y="5031787"/>
                <a:ext cx="347177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图</a:t>
                </a:r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 </a:t>
                </a:r>
                <a:r>
                  <a:rPr lang="zh-CN" altLang="en-US"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数据表纵向堆叠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26915" y="1923415"/>
            <a:ext cx="67925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l">
              <a:buNone/>
            </a:pP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数据表纵向堆叠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-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append函数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数据表纵向堆叠-append函数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4698" y="931545"/>
            <a:ext cx="106826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使用pandas的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append函数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把多个列名相同的数据表拼接到一起，列名不一致空值填补。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1466215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表2 函数appen的主要参数</a:t>
            </a: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27761" y="2019127"/>
          <a:ext cx="9936742" cy="1548201"/>
        </p:xfrm>
        <a:graphic>
          <a:graphicData uri="http://schemas.openxmlformats.org/drawingml/2006/table">
            <a:tbl>
              <a:tblPr firstRow="1" firstCol="1" bandRow="1">
                <a:effectLst/>
                <a:tableStyleId>{5940675A-B579-460E-94D1-54222C63F5DA}</a:tableStyleId>
              </a:tblPr>
              <a:tblGrid>
                <a:gridCol w="1783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ea typeface="微软雅黑" panose="020B0503020204020204" pitchFamily="34" charset="-122"/>
                        </a:rPr>
                        <a:t>参数名称</a:t>
                      </a:r>
                      <a:endParaRPr lang="zh-CN" sz="1800" b="1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1800" b="1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</a:t>
                      </a:r>
                      <a:endParaRPr lang="en-US" sz="1800" b="0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DataFrame</a:t>
                      </a:r>
                      <a:r>
                        <a:rPr lang="zh-CN" altLang="en-US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series</a:t>
                      </a:r>
                      <a:r>
                        <a:rPr lang="zh-CN" altLang="en-US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dict</a:t>
                      </a:r>
                      <a:r>
                        <a:rPr lang="zh-CN" altLang="en-US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</a:t>
                      </a:r>
                      <a:r>
                        <a:rPr lang="zh-CN" altLang="en-US" sz="1800" kern="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这样的数据结构。</a:t>
                      </a:r>
                      <a:endParaRPr lang="zh-CN" altLang="en-US" sz="1800" kern="0" dirty="0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ignore_index</a:t>
                      </a:r>
                      <a:endParaRPr lang="en-US" sz="1800" b="0" kern="0" dirty="0" err="1">
                        <a:solidFill>
                          <a:sysClr val="windowText" lastClr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默认值为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False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，如果为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则不使用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标签。</a:t>
                      </a: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verify_integrity</a:t>
                      </a: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默认值为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False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，如果为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当创建相同的</a:t>
                      </a:r>
                      <a:r>
                        <a:rPr lang="en-US" altLang="zh-CN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时会抛出</a:t>
                      </a:r>
                      <a:r>
                        <a:rPr lang="en-US" altLang="zh-CN" sz="1800" kern="100" dirty="0" err="1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ValueError</a:t>
                      </a:r>
                      <a:r>
                        <a:rPr lang="zh-CN" alt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的异常。</a:t>
                      </a:r>
                    </a:p>
                  </a:txBody>
                  <a:tcPr marL="68581" marR="68581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58228" y="3642360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将data2纵向堆叠追加到data1上,不使用id索引标签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data3 = data1.append(data2,ignore_index=True)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46605" y="6309995"/>
            <a:ext cx="462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数据表纵向追加堆叠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-append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608773" y="4657090"/>
            <a:ext cx="8974455" cy="2051050"/>
            <a:chOff x="2258" y="8012"/>
            <a:chExt cx="14133" cy="3230"/>
          </a:xfrm>
        </p:grpSpPr>
        <p:sp>
          <p:nvSpPr>
            <p:cNvPr id="6" name="加号 5"/>
            <p:cNvSpPr/>
            <p:nvPr/>
          </p:nvSpPr>
          <p:spPr>
            <a:xfrm>
              <a:off x="6416" y="9248"/>
              <a:ext cx="340" cy="227"/>
            </a:xfrm>
            <a:prstGeom prst="mathPlus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80" y="1011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data1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35" y="1011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data2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793" y="10712"/>
              <a:ext cx="26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data3</a:t>
              </a:r>
            </a:p>
          </p:txBody>
        </p:sp>
        <p:sp>
          <p:nvSpPr>
            <p:cNvPr id="28" name="等号 27"/>
            <p:cNvSpPr/>
            <p:nvPr/>
          </p:nvSpPr>
          <p:spPr>
            <a:xfrm>
              <a:off x="10723" y="9238"/>
              <a:ext cx="776" cy="248"/>
            </a:xfrm>
            <a:prstGeom prst="mathEqual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002F71">
                <a:shade val="50000"/>
              </a:srgbClr>
            </a:lnRef>
            <a:fillRef idx="1">
              <a:srgbClr val="002F71"/>
            </a:fillRef>
            <a:effectRef idx="0">
              <a:srgbClr val="002F71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" y="8619"/>
              <a:ext cx="3855" cy="148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0" y="8612"/>
              <a:ext cx="3359" cy="15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03" y="8012"/>
              <a:ext cx="4589" cy="270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0283" y="8717"/>
              <a:ext cx="165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append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 build="allAtOnce" bldLvl="0"/>
      <p:bldP spid="5" grpId="0" uiExpand="1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50e881f-0059-49a0-aab5-d564e7fdab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宽屏</PresentationFormat>
  <Paragraphs>54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20</cp:revision>
  <dcterms:created xsi:type="dcterms:W3CDTF">2017-08-09T03:56:00Z</dcterms:created>
  <dcterms:modified xsi:type="dcterms:W3CDTF">2024-03-13T15:23:44Z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